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17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12" Type="http://schemas.openxmlformats.org/officeDocument/2006/relationships/image" Target="../media/image16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5" Type="http://schemas.openxmlformats.org/officeDocument/2006/relationships/image" Target="../media/image9.wmf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8.wmf"/><Relationship Id="rId7" Type="http://schemas.openxmlformats.org/officeDocument/2006/relationships/image" Target="../media/image31.wmf"/><Relationship Id="rId12" Type="http://schemas.openxmlformats.org/officeDocument/2006/relationships/image" Target="../media/image36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24.wmf"/><Relationship Id="rId11" Type="http://schemas.openxmlformats.org/officeDocument/2006/relationships/image" Target="../media/image35.wmf"/><Relationship Id="rId5" Type="http://schemas.openxmlformats.org/officeDocument/2006/relationships/image" Target="../media/image30.wmf"/><Relationship Id="rId10" Type="http://schemas.openxmlformats.org/officeDocument/2006/relationships/image" Target="../media/image34.wmf"/><Relationship Id="rId4" Type="http://schemas.openxmlformats.org/officeDocument/2006/relationships/image" Target="../media/image29.wmf"/><Relationship Id="rId9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3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17" Type="http://schemas.openxmlformats.org/officeDocument/2006/relationships/image" Target="../media/image11.wmf"/><Relationship Id="rId25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29" Type="http://schemas.openxmlformats.org/officeDocument/2006/relationships/image" Target="../media/image1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24" Type="http://schemas.openxmlformats.org/officeDocument/2006/relationships/oleObject" Target="../embeddings/oleObject12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image" Target="../media/image14.wmf"/><Relationship Id="rId28" Type="http://schemas.openxmlformats.org/officeDocument/2006/relationships/oleObject" Target="../embeddings/oleObject14.bin"/><Relationship Id="rId10" Type="http://schemas.openxmlformats.org/officeDocument/2006/relationships/image" Target="../media/image8.wmf"/><Relationship Id="rId19" Type="http://schemas.openxmlformats.org/officeDocument/2006/relationships/image" Target="../media/image12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32.wmf"/><Relationship Id="rId26" Type="http://schemas.openxmlformats.org/officeDocument/2006/relationships/image" Target="../media/image36.wmf"/><Relationship Id="rId3" Type="http://schemas.openxmlformats.org/officeDocument/2006/relationships/oleObject" Target="../embeddings/oleObject23.bin"/><Relationship Id="rId21" Type="http://schemas.openxmlformats.org/officeDocument/2006/relationships/oleObject" Target="../embeddings/oleObject32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30.bin"/><Relationship Id="rId25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20" Type="http://schemas.openxmlformats.org/officeDocument/2006/relationships/image" Target="../media/image33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7.bin"/><Relationship Id="rId24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23" Type="http://schemas.openxmlformats.org/officeDocument/2006/relationships/oleObject" Target="../embeddings/oleObject33.bin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4.wmf"/><Relationship Id="rId22" Type="http://schemas.openxmlformats.org/officeDocument/2006/relationships/image" Target="../media/image3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4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5-апта.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Тригонометриялық өрнектерді интегралдау әдістері. Дербес жағдайлар.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7128792" cy="5544616"/>
          </a:xfrm>
        </p:spPr>
        <p:txBody>
          <a:bodyPr>
            <a:normAutofit lnSpcReduction="10000"/>
          </a:bodyPr>
          <a:lstStyle/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бөлімде біз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интегралды табу әдістерін қарастырамыз,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 қатысты рационал функция.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түрдегі интегралдар айнымалыны  универсал ауыстыру көмегімен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 интегралдауға әкелеміз. Шынында да,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бөлшектің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алымы мен бөлімін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 бөлеміз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048007"/>
              </p:ext>
            </p:extLst>
          </p:nvPr>
        </p:nvGraphicFramePr>
        <p:xfrm>
          <a:off x="3059832" y="764704"/>
          <a:ext cx="11430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Microsoft Equation 3.0" r:id="rId3" imgW="1143000" imgH="279400" progId="Equation.3">
                  <p:embed/>
                </p:oleObj>
              </mc:Choice>
              <mc:Fallback>
                <p:oleObj name="Microsoft Equation 3.0" r:id="rId3" imgW="1143000" imgH="279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764704"/>
                        <a:ext cx="1143000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121681"/>
              </p:ext>
            </p:extLst>
          </p:nvPr>
        </p:nvGraphicFramePr>
        <p:xfrm>
          <a:off x="5076056" y="1052736"/>
          <a:ext cx="48736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Microsoft Equation 3.0" r:id="rId5" imgW="482391" imgH="203112" progId="Equation.3">
                  <p:embed/>
                </p:oleObj>
              </mc:Choice>
              <mc:Fallback>
                <p:oleObj name="Microsoft Equation 3.0" r:id="rId5" imgW="4823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052736"/>
                        <a:ext cx="487363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988876"/>
              </p:ext>
            </p:extLst>
          </p:nvPr>
        </p:nvGraphicFramePr>
        <p:xfrm>
          <a:off x="5652120" y="1124744"/>
          <a:ext cx="274638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Microsoft Equation 3.0" r:id="rId7" imgW="279158" imgH="177646" progId="Equation.3">
                  <p:embed/>
                </p:oleObj>
              </mc:Choice>
              <mc:Fallback>
                <p:oleObj name="Microsoft Equation 3.0" r:id="rId7" imgW="279158" imgH="17764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124744"/>
                        <a:ext cx="274638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830714"/>
              </p:ext>
            </p:extLst>
          </p:nvPr>
        </p:nvGraphicFramePr>
        <p:xfrm>
          <a:off x="3635896" y="1988840"/>
          <a:ext cx="4953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Microsoft Equation 3.0" r:id="rId9" imgW="495085" imgH="393529" progId="Equation.3">
                  <p:embed/>
                </p:oleObj>
              </mc:Choice>
              <mc:Fallback>
                <p:oleObj name="Microsoft Equation 3.0" r:id="rId9" imgW="495085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988840"/>
                        <a:ext cx="495300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356677"/>
              </p:ext>
            </p:extLst>
          </p:nvPr>
        </p:nvGraphicFramePr>
        <p:xfrm>
          <a:off x="755576" y="2564904"/>
          <a:ext cx="15621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Microsoft Equation 3.0" r:id="rId11" imgW="1562100" imgH="762000" progId="Equation.3">
                  <p:embed/>
                </p:oleObj>
              </mc:Choice>
              <mc:Fallback>
                <p:oleObj name="Microsoft Equation 3.0" r:id="rId11" imgW="1562100" imgH="762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564904"/>
                        <a:ext cx="15621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900719"/>
              </p:ext>
            </p:extLst>
          </p:nvPr>
        </p:nvGraphicFramePr>
        <p:xfrm>
          <a:off x="2339752" y="2636912"/>
          <a:ext cx="1524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Microsoft Equation 3.0" r:id="rId13" imgW="152334" imgH="520474" progId="Equation.3">
                  <p:embed/>
                </p:oleObj>
              </mc:Choice>
              <mc:Fallback>
                <p:oleObj name="Microsoft Equation 3.0" r:id="rId13" imgW="152334" imgH="52047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636912"/>
                        <a:ext cx="152400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042574"/>
              </p:ext>
            </p:extLst>
          </p:nvPr>
        </p:nvGraphicFramePr>
        <p:xfrm>
          <a:off x="7380312" y="2636912"/>
          <a:ext cx="1524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Microsoft Equation 3.0" r:id="rId15" imgW="152334" imgH="520474" progId="Equation.3">
                  <p:embed/>
                </p:oleObj>
              </mc:Choice>
              <mc:Fallback>
                <p:oleObj name="Microsoft Equation 3.0" r:id="rId15" imgW="152334" imgH="52047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2636912"/>
                        <a:ext cx="152400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497428"/>
              </p:ext>
            </p:extLst>
          </p:nvPr>
        </p:nvGraphicFramePr>
        <p:xfrm>
          <a:off x="5724128" y="2780928"/>
          <a:ext cx="45720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Microsoft Equation 3.0" r:id="rId16" imgW="457002" imgH="393529" progId="Equation.3">
                  <p:embed/>
                </p:oleObj>
              </mc:Choice>
              <mc:Fallback>
                <p:oleObj name="Microsoft Equation 3.0" r:id="rId16" imgW="457002" imgH="393529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780928"/>
                        <a:ext cx="457200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179101"/>
              </p:ext>
            </p:extLst>
          </p:nvPr>
        </p:nvGraphicFramePr>
        <p:xfrm>
          <a:off x="755576" y="3356992"/>
          <a:ext cx="1219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Microsoft Equation 3.0" r:id="rId18" imgW="1218671" imgH="761669" progId="Equation.3">
                  <p:embed/>
                </p:oleObj>
              </mc:Choice>
              <mc:Fallback>
                <p:oleObj name="Microsoft Equation 3.0" r:id="rId18" imgW="1218671" imgH="76166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356992"/>
                        <a:ext cx="1219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206195"/>
              </p:ext>
            </p:extLst>
          </p:nvPr>
        </p:nvGraphicFramePr>
        <p:xfrm>
          <a:off x="2555776" y="3933056"/>
          <a:ext cx="26749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Microsoft Equation 3.0" r:id="rId20" imgW="2679700" imgH="762000" progId="Equation.3">
                  <p:embed/>
                </p:oleObj>
              </mc:Choice>
              <mc:Fallback>
                <p:oleObj name="Microsoft Equation 3.0" r:id="rId20" imgW="2679700" imgH="7620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933056"/>
                        <a:ext cx="267493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770423"/>
              </p:ext>
            </p:extLst>
          </p:nvPr>
        </p:nvGraphicFramePr>
        <p:xfrm>
          <a:off x="971600" y="4869160"/>
          <a:ext cx="746125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Microsoft Equation 3.0" r:id="rId22" imgW="736600" imgH="203200" progId="Equation.3">
                  <p:embed/>
                </p:oleObj>
              </mc:Choice>
              <mc:Fallback>
                <p:oleObj name="Microsoft Equation 3.0" r:id="rId22" imgW="736600" imgH="2032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869160"/>
                        <a:ext cx="746125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317159"/>
              </p:ext>
            </p:extLst>
          </p:nvPr>
        </p:nvGraphicFramePr>
        <p:xfrm>
          <a:off x="3347864" y="4797152"/>
          <a:ext cx="7016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Microsoft Equation 3.0" r:id="rId24" imgW="698197" imgH="393529" progId="Equation.3">
                  <p:embed/>
                </p:oleObj>
              </mc:Choice>
              <mc:Fallback>
                <p:oleObj name="Microsoft Equation 3.0" r:id="rId24" imgW="698197" imgH="393529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797152"/>
                        <a:ext cx="701675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930717"/>
              </p:ext>
            </p:extLst>
          </p:nvPr>
        </p:nvGraphicFramePr>
        <p:xfrm>
          <a:off x="2555776" y="5157192"/>
          <a:ext cx="34750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Microsoft Equation 3.0" r:id="rId26" imgW="3479800" imgH="482600" progId="Equation.3">
                  <p:embed/>
                </p:oleObj>
              </mc:Choice>
              <mc:Fallback>
                <p:oleObj name="Microsoft Equation 3.0" r:id="rId26" imgW="3479800" imgH="4826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157192"/>
                        <a:ext cx="3475038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799120"/>
              </p:ext>
            </p:extLst>
          </p:nvPr>
        </p:nvGraphicFramePr>
        <p:xfrm>
          <a:off x="7236296" y="5229200"/>
          <a:ext cx="4492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Microsoft Equation 3.0" r:id="rId28" imgW="444307" imgH="241195" progId="Equation.3">
                  <p:embed/>
                </p:oleObj>
              </mc:Choice>
              <mc:Fallback>
                <p:oleObj name="Microsoft Equation 3.0" r:id="rId28" imgW="444307" imgH="241195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5229200"/>
                        <a:ext cx="4492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230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5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№1.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12776"/>
            <a:ext cx="7344816" cy="4680520"/>
          </a:xfrm>
        </p:spPr>
        <p:txBody>
          <a:bodyPr/>
          <a:lstStyle/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әдіс интеграл астындағы өрнек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айнымалыларын ұстайтын кез келген функция үшін қолданылмайды, себебі кей жағдайларда бұл белгілеу өте үлкен өрнектерге әкеп соғуы мүмкін. Онда біз мынадай белгілеуді қолданамыз.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интеграл астындағы функция косинус бойынша тақ болса, яғни,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онда оны мынадай түрлендіруге әкелеміз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одан кейін интегралда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айнымалысын енгізсек, ол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функцияға тәуелді интегралға әкеледі: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191638"/>
              </p:ext>
            </p:extLst>
          </p:nvPr>
        </p:nvGraphicFramePr>
        <p:xfrm>
          <a:off x="2771800" y="1484784"/>
          <a:ext cx="35131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Microsoft Equation 3.0" r:id="rId3" imgW="3517900" imgH="762000" progId="Equation.3">
                  <p:embed/>
                </p:oleObj>
              </mc:Choice>
              <mc:Fallback>
                <p:oleObj name="Microsoft Equation 3.0" r:id="rId3" imgW="3517900" imgH="762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484784"/>
                        <a:ext cx="351313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098120"/>
              </p:ext>
            </p:extLst>
          </p:nvPr>
        </p:nvGraphicFramePr>
        <p:xfrm>
          <a:off x="971600" y="3933056"/>
          <a:ext cx="2041525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Microsoft Equation 3.0" r:id="rId5" imgW="2044700" imgH="203200" progId="Equation.3">
                  <p:embed/>
                </p:oleObj>
              </mc:Choice>
              <mc:Fallback>
                <p:oleObj name="Microsoft Equation 3.0" r:id="rId5" imgW="20447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933056"/>
                        <a:ext cx="2041525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881328"/>
              </p:ext>
            </p:extLst>
          </p:nvPr>
        </p:nvGraphicFramePr>
        <p:xfrm>
          <a:off x="5364088" y="2492896"/>
          <a:ext cx="334963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Microsoft Equation 3.0" r:id="rId7" imgW="330057" imgH="165028" progId="Equation.3">
                  <p:embed/>
                </p:oleObj>
              </mc:Choice>
              <mc:Fallback>
                <p:oleObj name="Microsoft Equation 3.0" r:id="rId7" imgW="330057" imgH="16502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492896"/>
                        <a:ext cx="334963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057207"/>
              </p:ext>
            </p:extLst>
          </p:nvPr>
        </p:nvGraphicFramePr>
        <p:xfrm>
          <a:off x="6300192" y="2492896"/>
          <a:ext cx="342900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Microsoft Equation 3.0" r:id="rId9" imgW="342751" imgH="139639" progId="Equation.3">
                  <p:embed/>
                </p:oleObj>
              </mc:Choice>
              <mc:Fallback>
                <p:oleObj name="Microsoft Equation 3.0" r:id="rId9" imgW="342751" imgH="13963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2492896"/>
                        <a:ext cx="342900" cy="144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334322"/>
              </p:ext>
            </p:extLst>
          </p:nvPr>
        </p:nvGraphicFramePr>
        <p:xfrm>
          <a:off x="3419872" y="4221088"/>
          <a:ext cx="1989138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Microsoft Equation 3.0" r:id="rId11" imgW="1993035" imgH="215806" progId="Equation.3">
                  <p:embed/>
                </p:oleObj>
              </mc:Choice>
              <mc:Fallback>
                <p:oleObj name="Microsoft Equation 3.0" r:id="rId11" imgW="1993035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221088"/>
                        <a:ext cx="1989138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726585"/>
              </p:ext>
            </p:extLst>
          </p:nvPr>
        </p:nvGraphicFramePr>
        <p:xfrm>
          <a:off x="3275856" y="4653136"/>
          <a:ext cx="517525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Microsoft Equation 3.0" r:id="rId13" imgW="520474" imgH="165028" progId="Equation.3">
                  <p:embed/>
                </p:oleObj>
              </mc:Choice>
              <mc:Fallback>
                <p:oleObj name="Microsoft Equation 3.0" r:id="rId13" imgW="520474" imgH="165028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653136"/>
                        <a:ext cx="517525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78999"/>
              </p:ext>
            </p:extLst>
          </p:nvPr>
        </p:nvGraphicFramePr>
        <p:xfrm>
          <a:off x="7020272" y="4653136"/>
          <a:ext cx="3810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Microsoft Equation 3.0" r:id="rId15" imgW="380835" imgH="215806" progId="Equation.3">
                  <p:embed/>
                </p:oleObj>
              </mc:Choice>
              <mc:Fallback>
                <p:oleObj name="Microsoft Equation 3.0" r:id="rId15" imgW="380835" imgH="2158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653136"/>
                        <a:ext cx="381000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017804"/>
              </p:ext>
            </p:extLst>
          </p:nvPr>
        </p:nvGraphicFramePr>
        <p:xfrm>
          <a:off x="3280568" y="5301208"/>
          <a:ext cx="258286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Microsoft Equation 3.0" r:id="rId17" imgW="2552700" imgH="279400" progId="Equation.3">
                  <p:embed/>
                </p:oleObj>
              </mc:Choice>
              <mc:Fallback>
                <p:oleObj name="Microsoft Equation 3.0" r:id="rId17" imgW="2552700" imgH="279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0568" y="5301208"/>
                        <a:ext cx="2582863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758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№2.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56084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  функция  синус бойынша тақ болса, яғни   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оны мынадай түрлендіруге әкелеміз: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одан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 интегралда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айнымалысын енгізсек,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функцияға тәуелді интегралға әкеледі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интеграл астындағы  функция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теңдігін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қанағаттандырса, онда оны мынадай түрлендіруге әкелеміз: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одан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 интегралда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айнымалыны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ауыстырсақ: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рационал функцияның  интегралына әкеледі.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7582"/>
              </p:ext>
            </p:extLst>
          </p:nvPr>
        </p:nvGraphicFramePr>
        <p:xfrm>
          <a:off x="2274887" y="1772816"/>
          <a:ext cx="459422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Microsoft Equation 3.0" r:id="rId3" imgW="4597400" imgH="279400" progId="Equation.3">
                  <p:embed/>
                </p:oleObj>
              </mc:Choice>
              <mc:Fallback>
                <p:oleObj name="Microsoft Equation 3.0" r:id="rId3" imgW="4597400" imgH="279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7" y="1772816"/>
                        <a:ext cx="4594225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9296277"/>
              </p:ext>
            </p:extLst>
          </p:nvPr>
        </p:nvGraphicFramePr>
        <p:xfrm>
          <a:off x="3059832" y="2132856"/>
          <a:ext cx="3467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Microsoft Equation 3.0" r:id="rId5" imgW="3467100" imgH="419100" progId="Equation.3">
                  <p:embed/>
                </p:oleObj>
              </mc:Choice>
              <mc:Fallback>
                <p:oleObj name="Microsoft Equation 3.0" r:id="rId5" imgW="34671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132856"/>
                        <a:ext cx="3467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570380"/>
              </p:ext>
            </p:extLst>
          </p:nvPr>
        </p:nvGraphicFramePr>
        <p:xfrm>
          <a:off x="899592" y="3140968"/>
          <a:ext cx="2057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Microsoft Equation 3.0" r:id="rId7" imgW="2057400" imgH="203200" progId="Equation.3">
                  <p:embed/>
                </p:oleObj>
              </mc:Choice>
              <mc:Fallback>
                <p:oleObj name="Microsoft Equation 3.0" r:id="rId7" imgW="20574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140968"/>
                        <a:ext cx="2057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406173"/>
              </p:ext>
            </p:extLst>
          </p:nvPr>
        </p:nvGraphicFramePr>
        <p:xfrm>
          <a:off x="827584" y="3429000"/>
          <a:ext cx="1935163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Microsoft Equation 3.0" r:id="rId9" imgW="1930400" imgH="215900" progId="Equation.3">
                  <p:embed/>
                </p:oleObj>
              </mc:Choice>
              <mc:Fallback>
                <p:oleObj name="Microsoft Equation 3.0" r:id="rId9" imgW="1930400" imgH="215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429000"/>
                        <a:ext cx="1935163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121851"/>
              </p:ext>
            </p:extLst>
          </p:nvPr>
        </p:nvGraphicFramePr>
        <p:xfrm>
          <a:off x="5004048" y="3501008"/>
          <a:ext cx="541338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Microsoft Equation 3.0" r:id="rId11" imgW="545626" imgH="152268" progId="Equation.3">
                  <p:embed/>
                </p:oleObj>
              </mc:Choice>
              <mc:Fallback>
                <p:oleObj name="Microsoft Equation 3.0" r:id="rId11" imgW="545626" imgH="15226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501008"/>
                        <a:ext cx="541338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449394"/>
              </p:ext>
            </p:extLst>
          </p:nvPr>
        </p:nvGraphicFramePr>
        <p:xfrm>
          <a:off x="2123728" y="3789040"/>
          <a:ext cx="3810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Microsoft Equation 3.0" r:id="rId13" imgW="380835" imgH="215806" progId="Equation.3">
                  <p:embed/>
                </p:oleObj>
              </mc:Choice>
              <mc:Fallback>
                <p:oleObj name="Microsoft Equation 3.0" r:id="rId13" imgW="380835" imgH="215806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789040"/>
                        <a:ext cx="381000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797096"/>
              </p:ext>
            </p:extLst>
          </p:nvPr>
        </p:nvGraphicFramePr>
        <p:xfrm>
          <a:off x="2987824" y="4005064"/>
          <a:ext cx="269716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Microsoft Equation 3.0" r:id="rId15" imgW="2667000" imgH="279400" progId="Equation.3">
                  <p:embed/>
                </p:oleObj>
              </mc:Choice>
              <mc:Fallback>
                <p:oleObj name="Microsoft Equation 3.0" r:id="rId15" imgW="2667000" imgH="279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005064"/>
                        <a:ext cx="2697163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752032"/>
              </p:ext>
            </p:extLst>
          </p:nvPr>
        </p:nvGraphicFramePr>
        <p:xfrm>
          <a:off x="4427984" y="4437112"/>
          <a:ext cx="2087563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Microsoft Equation 3.0" r:id="rId17" imgW="2082800" imgH="203200" progId="Equation.3">
                  <p:embed/>
                </p:oleObj>
              </mc:Choice>
              <mc:Fallback>
                <p:oleObj name="Microsoft Equation 3.0" r:id="rId17" imgW="2082800" imgH="203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4437112"/>
                        <a:ext cx="2087563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968073"/>
              </p:ext>
            </p:extLst>
          </p:nvPr>
        </p:nvGraphicFramePr>
        <p:xfrm>
          <a:off x="6804248" y="4725144"/>
          <a:ext cx="15240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Microsoft Equation 3.0" r:id="rId19" imgW="1523339" imgH="215806" progId="Equation.3">
                  <p:embed/>
                </p:oleObj>
              </mc:Choice>
              <mc:Fallback>
                <p:oleObj name="Microsoft Equation 3.0" r:id="rId19" imgW="1523339" imgH="21580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4725144"/>
                        <a:ext cx="1524000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165270"/>
              </p:ext>
            </p:extLst>
          </p:nvPr>
        </p:nvGraphicFramePr>
        <p:xfrm>
          <a:off x="5796136" y="5085184"/>
          <a:ext cx="4492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Microsoft Equation 3.0" r:id="rId21" imgW="444114" imgH="177646" progId="Equation.3">
                  <p:embed/>
                </p:oleObj>
              </mc:Choice>
              <mc:Fallback>
                <p:oleObj name="Microsoft Equation 3.0" r:id="rId21" imgW="444114" imgH="177646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5085184"/>
                        <a:ext cx="4492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502108"/>
              </p:ext>
            </p:extLst>
          </p:nvPr>
        </p:nvGraphicFramePr>
        <p:xfrm>
          <a:off x="6300192" y="5085184"/>
          <a:ext cx="6477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Microsoft Equation 3.0" r:id="rId23" imgW="647419" imgH="177723" progId="Equation.3">
                  <p:embed/>
                </p:oleObj>
              </mc:Choice>
              <mc:Fallback>
                <p:oleObj name="Microsoft Equation 3.0" r:id="rId23" imgW="647419" imgH="177723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5085184"/>
                        <a:ext cx="647700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306785"/>
              </p:ext>
            </p:extLst>
          </p:nvPr>
        </p:nvGraphicFramePr>
        <p:xfrm>
          <a:off x="7020272" y="4941168"/>
          <a:ext cx="7016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Microsoft Equation 3.0" r:id="rId25" imgW="698197" imgH="393529" progId="Equation.3">
                  <p:embed/>
                </p:oleObj>
              </mc:Choice>
              <mc:Fallback>
                <p:oleObj name="Microsoft Equation 3.0" r:id="rId25" imgW="698197" imgH="393529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941168"/>
                        <a:ext cx="701675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7575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2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№3.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68760"/>
            <a:ext cx="7488832" cy="4896544"/>
          </a:xfrm>
        </p:spPr>
        <p:txBody>
          <a:bodyPr/>
          <a:lstStyle/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түрдегі интегралдар: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m, n – тұрақты сандар, берілсе, онда интеграл астындағы функция мына формулалардың көмегімен синус пен косинустардың қосындысына келеді: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013174"/>
              </p:ext>
            </p:extLst>
          </p:nvPr>
        </p:nvGraphicFramePr>
        <p:xfrm>
          <a:off x="1763688" y="1412776"/>
          <a:ext cx="51927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Microsoft Equation 3.0" r:id="rId3" imgW="4330700" imgH="444500" progId="Equation.3">
                  <p:embed/>
                </p:oleObj>
              </mc:Choice>
              <mc:Fallback>
                <p:oleObj name="Microsoft Equation 3.0" r:id="rId3" imgW="4330700" imgH="444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412776"/>
                        <a:ext cx="5192713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189680"/>
              </p:ext>
            </p:extLst>
          </p:nvPr>
        </p:nvGraphicFramePr>
        <p:xfrm>
          <a:off x="1763688" y="2060848"/>
          <a:ext cx="52038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Microsoft Equation 3.0" r:id="rId5" imgW="5308600" imgH="444500" progId="Equation.3">
                  <p:embed/>
                </p:oleObj>
              </mc:Choice>
              <mc:Fallback>
                <p:oleObj name="Microsoft Equation 3.0" r:id="rId5" imgW="53086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060848"/>
                        <a:ext cx="52038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820909"/>
              </p:ext>
            </p:extLst>
          </p:nvPr>
        </p:nvGraphicFramePr>
        <p:xfrm>
          <a:off x="3177381" y="2636912"/>
          <a:ext cx="278923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Microsoft Equation 3.0" r:id="rId7" imgW="2794000" imgH="393700" progId="Equation.3">
                  <p:embed/>
                </p:oleObj>
              </mc:Choice>
              <mc:Fallback>
                <p:oleObj name="Microsoft Equation 3.0" r:id="rId7" imgW="27940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7381" y="2636912"/>
                        <a:ext cx="2789238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589017"/>
              </p:ext>
            </p:extLst>
          </p:nvPr>
        </p:nvGraphicFramePr>
        <p:xfrm>
          <a:off x="3635896" y="3284984"/>
          <a:ext cx="328453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Microsoft Equation 3.0" r:id="rId9" imgW="3289300" imgH="279400" progId="Equation.3">
                  <p:embed/>
                </p:oleObj>
              </mc:Choice>
              <mc:Fallback>
                <p:oleObj name="Microsoft Equation 3.0" r:id="rId9" imgW="32893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3284984"/>
                        <a:ext cx="3284538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547091"/>
              </p:ext>
            </p:extLst>
          </p:nvPr>
        </p:nvGraphicFramePr>
        <p:xfrm>
          <a:off x="3303587" y="4509120"/>
          <a:ext cx="2536825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Microsoft Equation 3.0" r:id="rId11" imgW="2527300" imgH="1206500" progId="Equation.3">
                  <p:embed/>
                </p:oleObj>
              </mc:Choice>
              <mc:Fallback>
                <p:oleObj name="Microsoft Equation 3.0" r:id="rId11" imgW="2527300" imgH="1206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587" y="4509120"/>
                        <a:ext cx="2536825" cy="1211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671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№4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344816" cy="40942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мұндағы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 келген бүтін көрсеткіштер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тым болмағанда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көрсеткіштерінің біреуі тақ бүтін оң сан болса, мысалы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белгілейміз: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05766"/>
              </p:ext>
            </p:extLst>
          </p:nvPr>
        </p:nvGraphicFramePr>
        <p:xfrm>
          <a:off x="2415381" y="1484784"/>
          <a:ext cx="4313238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Microsoft Equation 3.0" r:id="rId3" imgW="4318000" imgH="812800" progId="Equation.3">
                  <p:embed/>
                </p:oleObj>
              </mc:Choice>
              <mc:Fallback>
                <p:oleObj name="Microsoft Equation 3.0" r:id="rId3" imgW="4318000" imgH="812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5381" y="1484784"/>
                        <a:ext cx="4313238" cy="808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807804"/>
              </p:ext>
            </p:extLst>
          </p:nvPr>
        </p:nvGraphicFramePr>
        <p:xfrm>
          <a:off x="1115616" y="2420888"/>
          <a:ext cx="105886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Microsoft Equation 3.0" r:id="rId5" imgW="1054100" imgH="279400" progId="Equation.3">
                  <p:embed/>
                </p:oleObj>
              </mc:Choice>
              <mc:Fallback>
                <p:oleObj name="Microsoft Equation 3.0" r:id="rId5" imgW="10541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420888"/>
                        <a:ext cx="1058863" cy="274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590231"/>
              </p:ext>
            </p:extLst>
          </p:nvPr>
        </p:nvGraphicFramePr>
        <p:xfrm>
          <a:off x="4067944" y="3429000"/>
          <a:ext cx="631825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Microsoft Equation 3.0" r:id="rId7" imgW="634449" imgH="177646" progId="Equation.3">
                  <p:embed/>
                </p:oleObj>
              </mc:Choice>
              <mc:Fallback>
                <p:oleObj name="Microsoft Equation 3.0" r:id="rId7" imgW="634449" imgH="17764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429000"/>
                        <a:ext cx="631825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709856"/>
              </p:ext>
            </p:extLst>
          </p:nvPr>
        </p:nvGraphicFramePr>
        <p:xfrm>
          <a:off x="5364088" y="3501008"/>
          <a:ext cx="563563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Microsoft Equation 3.0" r:id="rId9" imgW="558558" imgH="165028" progId="Equation.3">
                  <p:embed/>
                </p:oleObj>
              </mc:Choice>
              <mc:Fallback>
                <p:oleObj name="Microsoft Equation 3.0" r:id="rId9" imgW="558558" imgH="16502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3501008"/>
                        <a:ext cx="563563" cy="160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495070"/>
              </p:ext>
            </p:extLst>
          </p:nvPr>
        </p:nvGraphicFramePr>
        <p:xfrm>
          <a:off x="1979712" y="3933056"/>
          <a:ext cx="53721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Microsoft Equation 3.0" r:id="rId11" imgW="5372100" imgH="279400" progId="Equation.3">
                  <p:embed/>
                </p:oleObj>
              </mc:Choice>
              <mc:Fallback>
                <p:oleObj name="Microsoft Equation 3.0" r:id="rId11" imgW="5372100" imgH="279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933056"/>
                        <a:ext cx="537210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6125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7200800" cy="5328592"/>
          </a:xfrm>
        </p:spPr>
        <p:txBody>
          <a:bodyPr/>
          <a:lstStyle/>
          <a:p>
            <a:pPr marL="0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№5. 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көрсеткіштерінің екеуі де жұп, оң, бүтін сан болса, онда мына формулаларды қолданған жөн: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№6. </a:t>
            </a: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25335"/>
              </p:ext>
            </p:extLst>
          </p:nvPr>
        </p:nvGraphicFramePr>
        <p:xfrm>
          <a:off x="2324100" y="1052736"/>
          <a:ext cx="4495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Microsoft Equation 3.0" r:id="rId3" imgW="4495800" imgH="838200" progId="Equation.3">
                  <p:embed/>
                </p:oleObj>
              </mc:Choice>
              <mc:Fallback>
                <p:oleObj name="Microsoft Equation 3.0" r:id="rId3" imgW="4495800" imgH="838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1052736"/>
                        <a:ext cx="4495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251369"/>
              </p:ext>
            </p:extLst>
          </p:nvPr>
        </p:nvGraphicFramePr>
        <p:xfrm>
          <a:off x="3059832" y="2564904"/>
          <a:ext cx="23082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Microsoft Equation 3.0" r:id="rId5" imgW="2298700" imgH="393700" progId="Equation.3">
                  <p:embed/>
                </p:oleObj>
              </mc:Choice>
              <mc:Fallback>
                <p:oleObj name="Microsoft Equation 3.0" r:id="rId5" imgW="22987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564904"/>
                        <a:ext cx="2308225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493958"/>
              </p:ext>
            </p:extLst>
          </p:nvPr>
        </p:nvGraphicFramePr>
        <p:xfrm>
          <a:off x="1907704" y="3933056"/>
          <a:ext cx="4994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Microsoft Equation 3.0" r:id="rId7" imgW="4203700" imgH="419100" progId="Equation.3">
                  <p:embed/>
                </p:oleObj>
              </mc:Choice>
              <mc:Fallback>
                <p:oleObj name="Microsoft Equation 3.0" r:id="rId7" imgW="4203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3933056"/>
                        <a:ext cx="4994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273412"/>
              </p:ext>
            </p:extLst>
          </p:nvPr>
        </p:nvGraphicFramePr>
        <p:xfrm>
          <a:off x="2339752" y="4653136"/>
          <a:ext cx="4206875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Microsoft Equation 3.0" r:id="rId9" imgW="4216400" imgH="431800" progId="Equation.3">
                  <p:embed/>
                </p:oleObj>
              </mc:Choice>
              <mc:Fallback>
                <p:oleObj name="Microsoft Equation 3.0" r:id="rId9" imgW="42164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653136"/>
                        <a:ext cx="4206875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0181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34</TotalTime>
  <Words>299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Кнопка</vt:lpstr>
      <vt:lpstr>Microsoft Equation 3.0</vt:lpstr>
      <vt:lpstr>5-апта.    </vt:lpstr>
      <vt:lpstr>Презентация PowerPoint</vt:lpstr>
      <vt:lpstr>Мысал №1.</vt:lpstr>
      <vt:lpstr>Мысал №2.</vt:lpstr>
      <vt:lpstr>Мысал №3.  </vt:lpstr>
      <vt:lpstr>Мысал №4.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5-апта.</dc:title>
  <dc:creator>Ляззат</dc:creator>
  <cp:lastModifiedBy>Ляззат</cp:lastModifiedBy>
  <cp:revision>6</cp:revision>
  <dcterms:created xsi:type="dcterms:W3CDTF">2023-10-21T17:22:18Z</dcterms:created>
  <dcterms:modified xsi:type="dcterms:W3CDTF">2023-10-26T15:47:39Z</dcterms:modified>
</cp:coreProperties>
</file>